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3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19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1.Необходимо реализовать управление с помощью системы управления конфигурациями, мы используем Ansible</a:t>
            </a:r>
            <a:br>
              <a:rPr lang="en-US"/>
            </a:br>
            <a:r>
              <a:rPr lang="en-US"/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E577C6-3B73-4DC9-BB32-06122254D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dirty="0">
                <a:latin typeface="+mn-lt"/>
              </a:rPr>
              <a:t>Далее в </a:t>
            </a:r>
            <a:r>
              <a:rPr lang="en-US" sz="2000" dirty="0" err="1">
                <a:latin typeface="+mn-lt"/>
              </a:rPr>
              <a:t>data_directory</a:t>
            </a:r>
            <a:r>
              <a:rPr lang="en-US" sz="2000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меняем </a:t>
            </a:r>
          </a:p>
          <a:p>
            <a:pPr lvl="1"/>
            <a:r>
              <a:rPr lang="en-US" sz="2087" dirty="0" err="1">
                <a:latin typeface="+mn-lt"/>
              </a:rPr>
              <a:t>data_directory</a:t>
            </a:r>
            <a:r>
              <a:rPr lang="en-US" sz="2087" dirty="0">
                <a:latin typeface="+mn-lt"/>
              </a:rPr>
              <a:t> = ‘</a:t>
            </a:r>
            <a:r>
              <a:rPr lang="fr-FR" sz="2087" dirty="0">
                <a:latin typeface="+mn-lt"/>
              </a:rPr>
              <a:t>/var/lib/</a:t>
            </a:r>
            <a:r>
              <a:rPr lang="fr-FR" sz="2087" dirty="0" err="1">
                <a:latin typeface="+mn-lt"/>
              </a:rPr>
              <a:t>postgresql</a:t>
            </a:r>
            <a:r>
              <a:rPr lang="fr-FR" sz="2087" dirty="0">
                <a:latin typeface="+mn-lt"/>
              </a:rPr>
              <a:t>/15/main’ </a:t>
            </a:r>
            <a:r>
              <a:rPr lang="ru-RU" sz="2087" dirty="0">
                <a:latin typeface="+mn-lt"/>
              </a:rPr>
              <a:t>- </a:t>
            </a:r>
            <a:r>
              <a:rPr lang="en-US" sz="2087" dirty="0">
                <a:latin typeface="+mn-lt"/>
              </a:rPr>
              <a:t>EXT4</a:t>
            </a:r>
            <a:endParaRPr lang="ru-RU" sz="2087" dirty="0">
              <a:latin typeface="+mn-lt"/>
            </a:endParaRPr>
          </a:p>
          <a:p>
            <a:pPr lvl="1"/>
            <a:r>
              <a:rPr lang="en-US" sz="2087" dirty="0" err="1">
                <a:latin typeface="+mn-lt"/>
              </a:rPr>
              <a:t>data_directory</a:t>
            </a:r>
            <a:r>
              <a:rPr lang="en-US" sz="2087" dirty="0">
                <a:latin typeface="+mn-lt"/>
              </a:rPr>
              <a:t> = '/</a:t>
            </a:r>
            <a:r>
              <a:rPr lang="en-US" sz="2087" dirty="0" err="1">
                <a:latin typeface="+mn-lt"/>
              </a:rPr>
              <a:t>xfs</a:t>
            </a:r>
            <a:r>
              <a:rPr lang="en-US" sz="2087" dirty="0">
                <a:latin typeface="+mn-lt"/>
              </a:rPr>
              <a:t>/</a:t>
            </a:r>
            <a:r>
              <a:rPr lang="en-US" sz="2087" dirty="0" err="1">
                <a:latin typeface="+mn-lt"/>
              </a:rPr>
              <a:t>postgresql</a:t>
            </a:r>
            <a:r>
              <a:rPr lang="en-US" sz="2087" dirty="0">
                <a:latin typeface="+mn-lt"/>
              </a:rPr>
              <a:t>/15/main’</a:t>
            </a:r>
            <a:r>
              <a:rPr lang="ru-RU" sz="2087" dirty="0">
                <a:latin typeface="+mn-lt"/>
              </a:rPr>
              <a:t> – </a:t>
            </a:r>
            <a:r>
              <a:rPr lang="en-US" sz="2087" dirty="0">
                <a:latin typeface="+mn-lt"/>
              </a:rPr>
              <a:t>XFS</a:t>
            </a:r>
            <a:endParaRPr lang="ru-RU" sz="2087" dirty="0">
              <a:latin typeface="+mn-lt"/>
            </a:endParaRPr>
          </a:p>
          <a:p>
            <a:pPr lvl="1"/>
            <a:r>
              <a:rPr lang="en-US" sz="2087" dirty="0" err="1">
                <a:latin typeface="+mn-lt"/>
              </a:rPr>
              <a:t>data_directory</a:t>
            </a:r>
            <a:r>
              <a:rPr lang="en-US" sz="2087" dirty="0">
                <a:latin typeface="+mn-lt"/>
              </a:rPr>
              <a:t> = '/</a:t>
            </a:r>
            <a:r>
              <a:rPr lang="en-US" sz="2087" dirty="0" err="1">
                <a:latin typeface="+mn-lt"/>
              </a:rPr>
              <a:t>zfs</a:t>
            </a:r>
            <a:r>
              <a:rPr lang="en-US" sz="2087" dirty="0">
                <a:latin typeface="+mn-lt"/>
              </a:rPr>
              <a:t>/</a:t>
            </a:r>
            <a:r>
              <a:rPr lang="en-US" sz="2087" dirty="0" err="1">
                <a:latin typeface="+mn-lt"/>
              </a:rPr>
              <a:t>postgresql</a:t>
            </a:r>
            <a:r>
              <a:rPr lang="en-US" sz="2087" dirty="0">
                <a:latin typeface="+mn-lt"/>
              </a:rPr>
              <a:t>/15/main’</a:t>
            </a:r>
            <a:r>
              <a:rPr lang="ru-RU" sz="2087" dirty="0">
                <a:latin typeface="+mn-lt"/>
              </a:rPr>
              <a:t> – </a:t>
            </a:r>
            <a:r>
              <a:rPr lang="en-US" sz="2087" dirty="0">
                <a:latin typeface="+mn-lt"/>
              </a:rPr>
              <a:t>ZFS</a:t>
            </a:r>
          </a:p>
          <a:p>
            <a:pPr lvl="1"/>
            <a:endParaRPr lang="en-US" sz="2087" dirty="0">
              <a:latin typeface="+mn-lt"/>
            </a:endParaRPr>
          </a:p>
          <a:p>
            <a:pPr lvl="1"/>
            <a:endParaRPr lang="en-US" sz="2087" dirty="0">
              <a:latin typeface="+mn-lt"/>
            </a:endParaRPr>
          </a:p>
          <a:p>
            <a:pPr lvl="1"/>
            <a:r>
              <a:rPr lang="ru-RU" sz="2087" dirty="0">
                <a:latin typeface="+mn-lt"/>
              </a:rPr>
              <a:t>Включаем обратно</a:t>
            </a:r>
          </a:p>
          <a:p>
            <a:pPr marL="571500" lvl="1" indent="0">
              <a:buNone/>
            </a:pPr>
            <a:r>
              <a:rPr lang="en-US" sz="2087" dirty="0">
                <a:latin typeface="+mn-lt"/>
              </a:rPr>
              <a:t>&gt;</a:t>
            </a:r>
            <a:r>
              <a:rPr lang="en-US" sz="2087" dirty="0" err="1">
                <a:latin typeface="+mn-lt"/>
              </a:rPr>
              <a:t>sudo</a:t>
            </a:r>
            <a:r>
              <a:rPr lang="en-US" sz="2087" dirty="0">
                <a:latin typeface="+mn-lt"/>
              </a:rPr>
              <a:t> </a:t>
            </a:r>
            <a:r>
              <a:rPr lang="en-US" sz="2087" dirty="0" err="1">
                <a:latin typeface="+mn-lt"/>
              </a:rPr>
              <a:t>systemctl</a:t>
            </a:r>
            <a:r>
              <a:rPr lang="en-US" sz="2087" dirty="0">
                <a:latin typeface="+mn-lt"/>
              </a:rPr>
              <a:t> start </a:t>
            </a:r>
            <a:r>
              <a:rPr lang="en-US" sz="2087" dirty="0" err="1">
                <a:latin typeface="+mn-lt"/>
              </a:rPr>
              <a:t>postgresql</a:t>
            </a:r>
            <a:endParaRPr lang="en-US" sz="2087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F7E82C-D691-4141-9B64-FA8E29E60C5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Подготовительная работа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128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8C98356-A491-4401-A817-C2BC1A5A859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FAAD68-A463-4B50-B7C5-B69D6B35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4848"/>
            <a:ext cx="5040000" cy="4531361"/>
          </a:xfrm>
        </p:spPr>
        <p:txBody>
          <a:bodyPr/>
          <a:lstStyle/>
          <a:p>
            <a:r>
              <a:rPr lang="ru-RU" sz="2400" dirty="0"/>
              <a:t>Используем настройки из коробки. Изначально </a:t>
            </a:r>
            <a:r>
              <a:rPr lang="en-US" sz="2400" dirty="0" err="1"/>
              <a:t>postgresql</a:t>
            </a:r>
            <a:r>
              <a:rPr lang="en-US" sz="2400" dirty="0"/>
              <a:t> </a:t>
            </a:r>
            <a:r>
              <a:rPr lang="ru-RU" sz="2400" dirty="0"/>
              <a:t>установлен в файловую систему </a:t>
            </a:r>
            <a:r>
              <a:rPr lang="en-US" sz="2400" dirty="0"/>
              <a:t>EXT4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ru-RU" sz="2400" dirty="0"/>
              <a:t>Команда для нагрузки </a:t>
            </a:r>
            <a:r>
              <a:rPr lang="en-US" sz="2400" dirty="0"/>
              <a:t>s=10</a:t>
            </a:r>
          </a:p>
          <a:p>
            <a:endParaRPr lang="en-US" sz="2400" dirty="0"/>
          </a:p>
          <a:p>
            <a:pPr marL="133350" indent="0">
              <a:buNone/>
            </a:pPr>
            <a:r>
              <a:rPr lang="en-US" sz="2400" dirty="0"/>
              <a:t>&gt;</a:t>
            </a:r>
            <a:r>
              <a:rPr lang="en-US" sz="2400" dirty="0" err="1"/>
              <a:t>sudo</a:t>
            </a:r>
            <a:r>
              <a:rPr lang="en-US" sz="2400" dirty="0"/>
              <a:t> -u </a:t>
            </a:r>
            <a:r>
              <a:rPr lang="en-US" sz="2400" dirty="0" err="1"/>
              <a:t>postgres</a:t>
            </a:r>
            <a:r>
              <a:rPr lang="en-US" sz="2400" dirty="0"/>
              <a:t> </a:t>
            </a:r>
            <a:r>
              <a:rPr lang="en-US" sz="2400" dirty="0" err="1"/>
              <a:t>pgbench</a:t>
            </a:r>
            <a:r>
              <a:rPr lang="en-US" sz="2400" dirty="0"/>
              <a:t> -c50 -P 15 -T 60 -U </a:t>
            </a:r>
            <a:r>
              <a:rPr lang="en-US" sz="2400" dirty="0" err="1"/>
              <a:t>postgres</a:t>
            </a:r>
            <a:r>
              <a:rPr lang="en-US" sz="2400" dirty="0"/>
              <a:t> postgres10</a:t>
            </a:r>
            <a:endParaRPr lang="ru-RU" sz="240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EAA55E-02BA-4029-BD9A-C030028C03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№1</a:t>
            </a:r>
          </a:p>
          <a:p>
            <a:endParaRPr lang="ru-RU" dirty="0"/>
          </a:p>
        </p:txBody>
      </p:sp>
      <p:pic>
        <p:nvPicPr>
          <p:cNvPr id="4101" name="Picture 5" descr="image">
            <a:extLst>
              <a:ext uri="{FF2B5EF4-FFF2-40B4-BE49-F238E27FC236}">
                <a16:creationId xmlns:a16="http://schemas.microsoft.com/office/drawing/2014/main" id="{31F6B832-FCFF-4F68-819F-3B07709BE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118" y="1642540"/>
            <a:ext cx="7207704" cy="477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038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8C98356-A491-4401-A817-C2BC1A5A859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FAAD68-A463-4B50-B7C5-B69D6B35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326639"/>
            <a:ext cx="5040000" cy="4531361"/>
          </a:xfrm>
        </p:spPr>
        <p:txBody>
          <a:bodyPr/>
          <a:lstStyle/>
          <a:p>
            <a:r>
              <a:rPr lang="ru-RU" sz="2400" dirty="0">
                <a:latin typeface="+mn-lt"/>
              </a:rPr>
              <a:t>Команда для нагрузки </a:t>
            </a:r>
            <a:r>
              <a:rPr lang="en-US" sz="2400" dirty="0">
                <a:latin typeface="+mn-lt"/>
              </a:rPr>
              <a:t>s=100</a:t>
            </a:r>
          </a:p>
          <a:p>
            <a:endParaRPr lang="en-US" sz="2400" dirty="0">
              <a:latin typeface="+mn-lt"/>
            </a:endParaRPr>
          </a:p>
          <a:p>
            <a:pPr marL="133350" indent="0">
              <a:buNone/>
            </a:pPr>
            <a:r>
              <a:rPr lang="en-US" sz="2400" dirty="0" err="1">
                <a:latin typeface="+mn-lt"/>
              </a:rPr>
              <a:t>sudo</a:t>
            </a:r>
            <a:r>
              <a:rPr lang="en-US" sz="2400" dirty="0">
                <a:latin typeface="+mn-lt"/>
              </a:rPr>
              <a:t> -u </a:t>
            </a:r>
            <a:r>
              <a:rPr lang="en-US" sz="2400" dirty="0" err="1">
                <a:latin typeface="+mn-lt"/>
              </a:rPr>
              <a:t>postgres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pgbench</a:t>
            </a:r>
            <a:r>
              <a:rPr lang="en-US" sz="2400" dirty="0">
                <a:latin typeface="+mn-lt"/>
              </a:rPr>
              <a:t> -c50 -P 15 -T 60 -U </a:t>
            </a:r>
            <a:r>
              <a:rPr lang="en-US" sz="2400" dirty="0" err="1">
                <a:latin typeface="+mn-lt"/>
              </a:rPr>
              <a:t>postgres</a:t>
            </a:r>
            <a:r>
              <a:rPr lang="en-US" sz="2400" dirty="0">
                <a:latin typeface="+mn-lt"/>
              </a:rPr>
              <a:t> postgres100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EAA55E-02BA-4029-BD9A-C030028C03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</a:t>
            </a:r>
            <a:r>
              <a:rPr lang="en-US" dirty="0"/>
              <a:t>1</a:t>
            </a:r>
            <a:endParaRPr lang="ru-RU" dirty="0"/>
          </a:p>
          <a:p>
            <a:endParaRPr lang="ru-RU" dirty="0"/>
          </a:p>
        </p:txBody>
      </p:sp>
      <p:pic>
        <p:nvPicPr>
          <p:cNvPr id="5123" name="Picture 3" descr="image">
            <a:extLst>
              <a:ext uri="{FF2B5EF4-FFF2-40B4-BE49-F238E27FC236}">
                <a16:creationId xmlns:a16="http://schemas.microsoft.com/office/drawing/2014/main" id="{CC086DC3-45E1-4A47-A959-8B7195E4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38" y="1464696"/>
            <a:ext cx="7226162" cy="478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2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8C98356-A491-4401-A817-C2BC1A5A859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FAAD68-A463-4B50-B7C5-B69D6B35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813" y="1163319"/>
            <a:ext cx="5040000" cy="4531361"/>
          </a:xfrm>
        </p:spPr>
        <p:txBody>
          <a:bodyPr/>
          <a:lstStyle/>
          <a:p>
            <a:r>
              <a:rPr lang="ru-RU" sz="2000" dirty="0">
                <a:latin typeface="+mn-lt"/>
              </a:rPr>
              <a:t>Аналогично для XFS и ZFS систем: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EAA55E-02BA-4029-BD9A-C030028C03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</a:t>
            </a:r>
            <a:r>
              <a:rPr lang="en-US" dirty="0"/>
              <a:t>1</a:t>
            </a:r>
            <a:endParaRPr lang="ru-RU" dirty="0"/>
          </a:p>
          <a:p>
            <a:endParaRPr lang="ru-RU" dirty="0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3E011FF4-6F8F-4C18-AD44-529CD41E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8163"/>
            <a:ext cx="6260841" cy="47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1F197C57-4BD7-4BCE-B079-7E3A738A1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808163"/>
            <a:ext cx="6096000" cy="47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773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8C98356-A491-4401-A817-C2BC1A5A859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FAAD68-A463-4B50-B7C5-B69D6B35F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EAA55E-02BA-4029-BD9A-C030028C03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</a:t>
            </a:r>
            <a:r>
              <a:rPr lang="en-US" dirty="0"/>
              <a:t>1</a:t>
            </a:r>
            <a:endParaRPr lang="ru-RU" dirty="0"/>
          </a:p>
          <a:p>
            <a:endParaRPr lang="ru-RU" dirty="0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B73B1C7-09A9-427A-B22B-4E5620EE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1559"/>
            <a:ext cx="6466114" cy="534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">
            <a:extLst>
              <a:ext uri="{FF2B5EF4-FFF2-40B4-BE49-F238E27FC236}">
                <a16:creationId xmlns:a16="http://schemas.microsoft.com/office/drawing/2014/main" id="{57EE42D0-331B-4F7C-8BF8-197F51A8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866" y="1511559"/>
            <a:ext cx="7383133" cy="534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14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8C98356-A491-4401-A817-C2BC1A5A859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FAAD68-A463-4B50-B7C5-B69D6B35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813" y="1295295"/>
            <a:ext cx="5040000" cy="4531361"/>
          </a:xfrm>
        </p:spPr>
        <p:txBody>
          <a:bodyPr/>
          <a:lstStyle/>
          <a:p>
            <a:r>
              <a:rPr lang="ru-RU" dirty="0"/>
              <a:t>Получаем следующую таблицу результатов: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EAA55E-02BA-4029-BD9A-C030028C03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</a:t>
            </a:r>
            <a:r>
              <a:rPr lang="en-US" dirty="0"/>
              <a:t>1</a:t>
            </a:r>
            <a:endParaRPr lang="ru-RU" dirty="0"/>
          </a:p>
          <a:p>
            <a:endParaRPr lang="ru-RU" dirty="0"/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832708AF-91A8-4832-B074-9804A150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" y="2329237"/>
            <a:ext cx="6793606" cy="12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088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8C98356-A491-4401-A817-C2BC1A5A859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FAAD68-A463-4B50-B7C5-B69D6B35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0088" y="1808163"/>
            <a:ext cx="5040000" cy="4531361"/>
          </a:xfrm>
        </p:spPr>
        <p:txBody>
          <a:bodyPr/>
          <a:lstStyle/>
          <a:p>
            <a:r>
              <a:rPr lang="ru-RU" sz="2000" dirty="0">
                <a:latin typeface="+mn-lt"/>
              </a:rPr>
              <a:t>Отключим запись в журнал продолжительность выполнения всех команд, время работы которых не меньше указанного.</a:t>
            </a:r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 err="1">
                <a:latin typeface="+mn-lt"/>
              </a:rPr>
              <a:t>log_min_duration_statement</a:t>
            </a:r>
            <a:r>
              <a:rPr lang="en-US" sz="2000" dirty="0">
                <a:latin typeface="+mn-lt"/>
              </a:rPr>
              <a:t> = -1</a:t>
            </a:r>
            <a:endParaRPr lang="ru-RU" sz="2000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EAA55E-02BA-4029-BD9A-C030028C03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</a:t>
            </a:r>
            <a:r>
              <a:rPr lang="en-US" dirty="0"/>
              <a:t>2</a:t>
            </a:r>
            <a:endParaRPr lang="ru-RU" dirty="0"/>
          </a:p>
          <a:p>
            <a:endParaRPr lang="ru-RU" dirty="0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9E57FCCA-FF8E-4F14-A4C0-631DF4F5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1" y="4529916"/>
            <a:ext cx="7385421" cy="133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33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8C98356-A491-4401-A817-C2BC1A5A859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FAAD68-A463-4B50-B7C5-B69D6B35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64275"/>
            <a:ext cx="5040000" cy="4531361"/>
          </a:xfrm>
        </p:spPr>
        <p:txBody>
          <a:bodyPr/>
          <a:lstStyle/>
          <a:p>
            <a:r>
              <a:rPr lang="ru-RU" sz="2400" dirty="0">
                <a:latin typeface="+mn-lt"/>
              </a:rPr>
              <a:t>Отключим запросы больших страниц</a:t>
            </a:r>
          </a:p>
          <a:p>
            <a:r>
              <a:rPr lang="en-US" sz="2400" dirty="0" err="1">
                <a:latin typeface="+mn-lt"/>
              </a:rPr>
              <a:t>huge_pages</a:t>
            </a:r>
            <a:r>
              <a:rPr lang="en-US" sz="2400" dirty="0">
                <a:latin typeface="+mn-lt"/>
              </a:rPr>
              <a:t> = off</a:t>
            </a:r>
            <a:endParaRPr lang="ru-RU" sz="2400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EAA55E-02BA-4029-BD9A-C030028C03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</a:t>
            </a:r>
            <a:r>
              <a:rPr lang="en-US" dirty="0"/>
              <a:t>3</a:t>
            </a:r>
            <a:endParaRPr lang="ru-RU" dirty="0"/>
          </a:p>
          <a:p>
            <a:endParaRPr lang="ru-RU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C2802197-5E49-4099-84EB-D5FDD6BD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9" y="3429000"/>
            <a:ext cx="8568532" cy="155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65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98C98356-A491-4401-A817-C2BC1A5A859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FAAD68-A463-4B50-B7C5-B69D6B35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63394"/>
            <a:ext cx="5040000" cy="4531361"/>
          </a:xfrm>
        </p:spPr>
        <p:txBody>
          <a:bodyPr/>
          <a:lstStyle/>
          <a:p>
            <a:r>
              <a:rPr lang="ru-RU" sz="2400" dirty="0">
                <a:latin typeface="+mn-lt"/>
              </a:rPr>
              <a:t>Изменим параметр</a:t>
            </a:r>
          </a:p>
          <a:p>
            <a:r>
              <a:rPr lang="en-US" sz="2400" dirty="0" err="1">
                <a:latin typeface="+mn-lt"/>
              </a:rPr>
              <a:t>random_page_cost</a:t>
            </a:r>
            <a:r>
              <a:rPr lang="en-US" sz="2400" dirty="0">
                <a:latin typeface="+mn-lt"/>
              </a:rPr>
              <a:t> = 1.0</a:t>
            </a:r>
            <a:r>
              <a:rPr lang="ru-RU" sz="2400" dirty="0">
                <a:latin typeface="+mn-lt"/>
              </a:rPr>
              <a:t> (</a:t>
            </a:r>
            <a:r>
              <a:rPr lang="en-US" sz="2400" dirty="0">
                <a:latin typeface="+mn-lt"/>
              </a:rPr>
              <a:t>default=4)</a:t>
            </a:r>
            <a:endParaRPr lang="ru-RU" sz="2400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EAA55E-02BA-4029-BD9A-C030028C03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№4</a:t>
            </a:r>
          </a:p>
          <a:p>
            <a:endParaRPr lang="ru-RU" dirty="0"/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C3A52E54-6880-487B-8C9C-574197822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04" y="3237626"/>
            <a:ext cx="7874318" cy="142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786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DF00CD5-2417-4630-870C-8611397AB7DB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DE834-E7D0-41FC-A118-BB0131C3B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Изменим </a:t>
            </a:r>
            <a:r>
              <a:rPr lang="ru-RU" dirty="0" err="1"/>
              <a:t>кофигурацию</a:t>
            </a:r>
            <a:r>
              <a:rPr lang="ru-RU" dirty="0"/>
              <a:t>: 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80C97B-DFF2-4BF3-AD07-E574C3C202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№5</a:t>
            </a:r>
          </a:p>
          <a:p>
            <a:endParaRPr lang="ru-RU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BD48706-B92A-467C-885F-F54C1979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49" y="2204260"/>
            <a:ext cx="240982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">
            <a:extLst>
              <a:ext uri="{FF2B5EF4-FFF2-40B4-BE49-F238E27FC236}">
                <a16:creationId xmlns:a16="http://schemas.microsoft.com/office/drawing/2014/main" id="{C80A37CC-319B-4283-9ADA-70B7E9CD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49" y="4029075"/>
            <a:ext cx="8643589" cy="128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17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EC03FA28-613B-4DE8-BC72-11FFD1E35A1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EDBD6B-11EA-4A84-B005-CE7B0D9A0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07263"/>
            <a:ext cx="5040000" cy="4531361"/>
          </a:xfrm>
        </p:spPr>
        <p:txBody>
          <a:bodyPr/>
          <a:lstStyle/>
          <a:p>
            <a:r>
              <a:rPr lang="ru-RU" sz="2400" dirty="0">
                <a:latin typeface="+mn-lt"/>
              </a:rPr>
              <a:t>отключим параметр </a:t>
            </a:r>
            <a:r>
              <a:rPr lang="ru-RU" sz="2400" dirty="0" err="1">
                <a:latin typeface="+mn-lt"/>
              </a:rPr>
              <a:t>synchronous_commit</a:t>
            </a:r>
            <a:r>
              <a:rPr lang="ru-RU" sz="2400" dirty="0">
                <a:latin typeface="+mn-lt"/>
              </a:rPr>
              <a:t>, чтобы сервер не сообщал об успешном выполнении операции</a:t>
            </a:r>
          </a:p>
          <a:p>
            <a:r>
              <a:rPr lang="en-US" sz="2400" dirty="0" err="1">
                <a:latin typeface="+mn-lt"/>
              </a:rPr>
              <a:t>synchronous_commit</a:t>
            </a:r>
            <a:r>
              <a:rPr lang="en-US" sz="2400" dirty="0">
                <a:latin typeface="+mn-lt"/>
              </a:rPr>
              <a:t> = off</a:t>
            </a:r>
            <a:endParaRPr lang="ru-RU" sz="2400" dirty="0"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9006BC-EF78-4632-8AE9-02936B7A9EC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№6</a:t>
            </a:r>
          </a:p>
          <a:p>
            <a:endParaRPr lang="ru-RU" dirty="0"/>
          </a:p>
        </p:txBody>
      </p:sp>
      <p:pic>
        <p:nvPicPr>
          <p:cNvPr id="13314" name="Picture 2" descr="image">
            <a:extLst>
              <a:ext uri="{FF2B5EF4-FFF2-40B4-BE49-F238E27FC236}">
                <a16:creationId xmlns:a16="http://schemas.microsoft.com/office/drawing/2014/main" id="{FFB2A1F7-15E9-4796-BF13-F17FCF3AD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8" y="4114703"/>
            <a:ext cx="9021673" cy="13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62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DD693DA3-B654-42A9-9907-A1717B39EDA6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32CE71-D11C-45FD-BA1A-D0099BEA5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Добавим настройки: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2C464E-3F12-4491-9974-17E7EDABF54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Эксперимент №7</a:t>
            </a:r>
          </a:p>
          <a:p>
            <a:endParaRPr lang="ru-RU" dirty="0"/>
          </a:p>
        </p:txBody>
      </p:sp>
      <p:pic>
        <p:nvPicPr>
          <p:cNvPr id="14338" name="Picture 2" descr="image">
            <a:extLst>
              <a:ext uri="{FF2B5EF4-FFF2-40B4-BE49-F238E27FC236}">
                <a16:creationId xmlns:a16="http://schemas.microsoft.com/office/drawing/2014/main" id="{C5A9779F-3DD9-46B2-99B5-36FA538DE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92" y="2206593"/>
            <a:ext cx="21240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">
            <a:extLst>
              <a:ext uri="{FF2B5EF4-FFF2-40B4-BE49-F238E27FC236}">
                <a16:creationId xmlns:a16="http://schemas.microsoft.com/office/drawing/2014/main" id="{AE995090-6DA8-49B2-8F16-25DADF1C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78" y="3635569"/>
            <a:ext cx="8556073" cy="126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9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7612CEC1-37D0-4D1F-93CC-BCE21F29C62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58B3B42-177A-4DA5-BD96-D6DF3EE4B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3" y="1"/>
            <a:ext cx="1087324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84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732BE7B-958C-4CB3-ABD4-56DE7A3AF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85195"/>
            <a:ext cx="10744800" cy="4807585"/>
          </a:xfrm>
        </p:spPr>
        <p:txBody>
          <a:bodyPr/>
          <a:lstStyle/>
          <a:p>
            <a:r>
              <a:rPr lang="ru-RU" sz="2000" dirty="0"/>
              <a:t>Рассмотрев поведение файловых систем при разных конфигурациях и объемах данных на основе нашего проекта сложно наверняка определить лучшую файловую систему для </a:t>
            </a:r>
            <a:r>
              <a:rPr lang="ru-RU" sz="2000" dirty="0" err="1"/>
              <a:t>Post</a:t>
            </a:r>
            <a:r>
              <a:rPr lang="en-US" sz="2000" dirty="0"/>
              <a:t>g</a:t>
            </a:r>
            <a:r>
              <a:rPr lang="ru-RU" sz="2000" dirty="0" err="1"/>
              <a:t>resql</a:t>
            </a:r>
            <a:r>
              <a:rPr lang="ru-RU" sz="2000" dirty="0"/>
              <a:t>. </a:t>
            </a:r>
            <a:endParaRPr lang="en-US" sz="2000" dirty="0"/>
          </a:p>
          <a:p>
            <a:r>
              <a:rPr lang="ru-RU" sz="2000" dirty="0"/>
              <a:t>Можем сказать, что явный аутсайдер здесь файловая система ZFS в плане производительности. При увеличении объема данных в 10 раз, она в 2-2.5 раза теряет свою производительность, что может критично сказаться на онлайновых БД с большими объемами данных. Но зато более надежно распределяет данные и лучше всего подходит для восстановления после сбоя диска. </a:t>
            </a:r>
            <a:endParaRPr lang="en-US" sz="2000" dirty="0"/>
          </a:p>
          <a:p>
            <a:r>
              <a:rPr lang="ru-RU" sz="2000" dirty="0"/>
              <a:t>На основе данных, полученных на экспериментах, можно сказать, что система EXT4 больше подойдет для малых объемов данных, имея большую производительность среди конкурентов. Преимущество Ext4 перед другими системами заключается в его превосходной способности чтения и времени загрузки по сравнению с другими системами. Однако он не имеет расширенных функций, таких как прозрачное сжатие, и относительно медленнее записывает файлы. </a:t>
            </a:r>
            <a:endParaRPr lang="en-US" sz="2000" dirty="0"/>
          </a:p>
          <a:p>
            <a:r>
              <a:rPr lang="ru-RU" sz="2000" dirty="0"/>
              <a:t>Для достаточно грузных БД оптимальнее использовать XFS. Так как, когда дело доходит до файлов меньшего размера, XFS — не лучший вариант. Тем не менее, XFS компенсирует свои недостатки, обеспечивая лучшую поддержку для файлов большего размера по сравнению с конкурентами. XFS также поддерживает функции для твердотельных накопителей.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A15FAC-7E53-4925-AD9D-9408D74D3A5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595663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08741" y="4643120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3164"/>
              <a:buNone/>
            </a:pP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Машковцев Владислав Сергеевич</a:t>
            </a: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ru-RU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Должность: Руководитель направления эксплуатации БД </a:t>
            </a:r>
          </a:p>
        </p:txBody>
      </p:sp>
      <p:sp>
        <p:nvSpPr>
          <p:cNvPr id="751" name="Google Shape;751;p84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ru-RU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Компания: ПАО Ростелеком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/>
              <a:t>«Анализ влияния различных файловых систем на производительность кластеров </a:t>
            </a:r>
            <a:r>
              <a:rPr lang="ru-RU" dirty="0" err="1"/>
              <a:t>PostgreSQL</a:t>
            </a:r>
            <a:r>
              <a:rPr lang="ru-RU" dirty="0"/>
              <a:t>»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635907" y="4533758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Машковцев Владислав 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Руководитель направления эксплуатации БД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ПАО Ростелеком	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5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r>
              <a:rPr lang="ru-RU" sz="2400" b="1" dirty="0"/>
              <a:t>О проекте</a:t>
            </a:r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r>
              <a:rPr lang="ru-RU" sz="2000" dirty="0"/>
              <a:t>Рассмотрим файловые системы EXT4, XFS, ZFS и проведем анализ </a:t>
            </a:r>
            <a:r>
              <a:rPr lang="ru-RU" sz="2000" dirty="0" err="1"/>
              <a:t>Postgresql</a:t>
            </a:r>
            <a:r>
              <a:rPr lang="ru-RU" sz="2000" dirty="0"/>
              <a:t> при помощи утилиты </a:t>
            </a:r>
            <a:r>
              <a:rPr lang="ru-RU" sz="2000" dirty="0" err="1"/>
              <a:t>pgbench</a:t>
            </a:r>
            <a:r>
              <a:rPr lang="ru-RU" sz="2000" dirty="0"/>
              <a:t> с различными настройками в </a:t>
            </a:r>
            <a:r>
              <a:rPr lang="ru-RU" sz="2000" dirty="0" err="1"/>
              <a:t>postgresql.conf</a:t>
            </a:r>
            <a:r>
              <a:rPr lang="ru-RU" sz="2000" dirty="0"/>
              <a:t> на разных объемах данных</a:t>
            </a:r>
          </a:p>
          <a:p>
            <a:endParaRPr lang="ru-RU" sz="2000" dirty="0"/>
          </a:p>
          <a:p>
            <a:r>
              <a:rPr lang="ru-RU" sz="2000" b="1" dirty="0"/>
              <a:t>Основные цели проекта:</a:t>
            </a:r>
          </a:p>
          <a:p>
            <a:endParaRPr lang="ru-RU" sz="2000" dirty="0"/>
          </a:p>
          <a:p>
            <a:r>
              <a:rPr lang="ru-RU" sz="2000" dirty="0"/>
              <a:t>	1. Проанализировать как ведет себя </a:t>
            </a:r>
            <a:r>
              <a:rPr lang="ru-RU" sz="2000" dirty="0" err="1"/>
              <a:t>Postresql</a:t>
            </a:r>
            <a:r>
              <a:rPr lang="ru-RU" sz="2000" dirty="0"/>
              <a:t> при изменении настроек на разных файловых системах и разных 	объемах данных;</a:t>
            </a:r>
          </a:p>
          <a:p>
            <a:endParaRPr lang="ru-RU" sz="2000" dirty="0"/>
          </a:p>
          <a:p>
            <a:r>
              <a:rPr lang="ru-RU" sz="2000" dirty="0"/>
              <a:t>	2. Определить зависимость TPS и </a:t>
            </a:r>
            <a:r>
              <a:rPr lang="ru-RU" sz="2000" dirty="0" err="1"/>
              <a:t>Latency</a:t>
            </a:r>
            <a:r>
              <a:rPr lang="ru-RU" sz="2000" dirty="0"/>
              <a:t> и выявить наиболее оптимальную систему для </a:t>
            </a:r>
            <a:r>
              <a:rPr lang="ru-RU" sz="2000" dirty="0" err="1"/>
              <a:t>Postgresql</a:t>
            </a:r>
            <a:endParaRPr lang="ru-RU"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15" y="1313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+mj-lt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11125" y="1540700"/>
            <a:ext cx="53169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5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Развернуть</a:t>
            </a:r>
            <a:r>
              <a:rPr lang="en-US" sz="15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PostgreSQL</a:t>
            </a:r>
            <a:endParaRPr sz="15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+mj-lt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17100" y="2550961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Создать БД для теста и скопировать их в каталоги с другими файловыми системами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3167500" y="3462700"/>
            <a:ext cx="5966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40CDD0"/>
                </a:solidFill>
                <a:latin typeface="+mj-lt"/>
                <a:ea typeface="Avenir"/>
                <a:cs typeface="Avenir"/>
                <a:sym typeface="Avenir"/>
              </a:rPr>
              <a:t>              </a:t>
            </a:r>
            <a:endParaRPr sz="1600" i="0" u="none" strike="noStrike" cap="none">
              <a:solidFill>
                <a:schemeClr val="dk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276050" y="344930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117616" y="4410786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0CDD0"/>
                </a:solidFill>
                <a:latin typeface="+mj-lt"/>
                <a:ea typeface="Avenir"/>
                <a:cs typeface="Avenir"/>
                <a:sym typeface="Avenir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117616" y="54041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0CDD0"/>
                </a:solidFill>
                <a:latin typeface="+mj-lt"/>
                <a:ea typeface="Avenir"/>
                <a:cs typeface="Avenir"/>
                <a:sym typeface="Avenir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+mj-lt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226750" y="438705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3276050" y="5363950"/>
            <a:ext cx="278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817100" y="3582190"/>
            <a:ext cx="5138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Применить нагрузочное тестирование с помощью утилиты </a:t>
            </a:r>
            <a:r>
              <a:rPr lang="en-US" sz="16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pgbench</a:t>
            </a:r>
            <a:r>
              <a:rPr lang="en-US" sz="16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 </a:t>
            </a:r>
            <a:r>
              <a:rPr lang="ru-RU" sz="16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для разных файловых систем	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3809950" y="4464695"/>
            <a:ext cx="506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Определить зависимости </a:t>
            </a:r>
            <a:r>
              <a:rPr lang="en-US" sz="16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TPS, Latency </a:t>
            </a:r>
            <a:r>
              <a:rPr lang="ru-RU" sz="16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для разных объемов данных, разных параметров конфигураций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900526" y="55039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Определить наиболее оптимальную файловую систему для </a:t>
            </a:r>
            <a:r>
              <a:rPr lang="en-US" sz="1600" dirty="0" err="1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Postgresql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0" y="1925836"/>
            <a:ext cx="123372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Репозиторий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текущей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версией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200" dirty="0">
                <a:solidFill>
                  <a:srgbClr val="1D1C1D"/>
                </a:solidFill>
                <a:latin typeface="+mn-lt"/>
                <a:ea typeface="Roboto"/>
                <a:cs typeface="Roboto"/>
                <a:sym typeface="Roboto"/>
              </a:rPr>
              <a:t>https://github.com/blaidex2/Postgres_Homework-Project</a:t>
            </a:r>
            <a:endParaRPr sz="1200" dirty="0">
              <a:solidFill>
                <a:srgbClr val="40CDD0"/>
              </a:solidFill>
              <a:highlight>
                <a:srgbClr val="F8F8F8"/>
              </a:highlight>
              <a:latin typeface="+mn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Установил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Postgresql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Создал каталоги с разными файловыми системами, создал БД для теста и перенес их в каталоги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Применял утилиту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pgbench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для нагрузочного тестирования для разных объемов данных на разных файловых системах с разными настройками конфигурации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postgresql.conf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15992ADD-6B5C-4E34-AB0B-8299E170FD01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448533-48AB-440A-AFA6-304D3A47A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3306" y="1512481"/>
            <a:ext cx="5040000" cy="4531361"/>
          </a:xfrm>
        </p:spPr>
        <p:txBody>
          <a:bodyPr/>
          <a:lstStyle/>
          <a:p>
            <a:r>
              <a:rPr lang="ru-RU" dirty="0"/>
              <a:t>Разворачиваем ВМ</a:t>
            </a:r>
          </a:p>
          <a:p>
            <a:r>
              <a:rPr lang="ru-RU" dirty="0"/>
              <a:t>Создаем каталоги под XFS и ZFS системы (\</a:t>
            </a:r>
            <a:r>
              <a:rPr lang="ru-RU" dirty="0" err="1"/>
              <a:t>xfs</a:t>
            </a:r>
            <a:r>
              <a:rPr lang="ru-RU" dirty="0"/>
              <a:t> ; \</a:t>
            </a:r>
            <a:r>
              <a:rPr lang="ru-RU" dirty="0" err="1"/>
              <a:t>zfs</a:t>
            </a:r>
            <a:r>
              <a:rPr lang="ru-RU" dirty="0"/>
              <a:t>)</a:t>
            </a:r>
          </a:p>
          <a:p>
            <a:r>
              <a:rPr lang="ru-RU" dirty="0"/>
              <a:t>Устанавливаем </a:t>
            </a:r>
            <a:r>
              <a:rPr lang="en-US" dirty="0" err="1"/>
              <a:t>Postgresql</a:t>
            </a:r>
            <a:r>
              <a:rPr lang="en-US" dirty="0"/>
              <a:t> 15</a:t>
            </a:r>
          </a:p>
          <a:p>
            <a:pPr marL="133350" indent="0">
              <a:buNone/>
            </a:pPr>
            <a:br>
              <a:rPr lang="ru-RU" dirty="0"/>
            </a:b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002EBC-8ADF-4842-9D74-C4D1C0D4886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dirty="0"/>
              <a:t>Подготовительная работа</a:t>
            </a:r>
          </a:p>
          <a:p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3BFD1E2-1501-4372-91D3-39935410B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53" y="1163638"/>
            <a:ext cx="7573347" cy="52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9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8B2135E-CA97-4E8D-B6DA-91E5957A335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Подготовительная работа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FC20BF-B5F4-441C-876C-CB74C38BD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352836"/>
            <a:ext cx="1240756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Тестировать будем на двух объемах данных с параметром множителя s=10 и s=100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соответственно 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Создаем 2 БД для теста 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Для s = 10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CREATE DATABASE postgres10;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Для s = 100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CREATE DATABASE postgres100;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Создание таблиц для тестов: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sudo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-u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postgres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pgbench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-i -s 10 postgres10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sudo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-u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postgres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pgbench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-i -s 100 postgres100</a:t>
            </a:r>
          </a:p>
        </p:txBody>
      </p:sp>
    </p:spTree>
    <p:extLst>
      <p:ext uri="{BB962C8B-B14F-4D97-AF65-F5344CB8AC3E}">
        <p14:creationId xmlns:p14="http://schemas.microsoft.com/office/powerpoint/2010/main" val="304956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BF59F9AB-0833-4A5E-8755-1BB2DBEAF97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Подготовительная работа</a:t>
            </a:r>
          </a:p>
          <a:p>
            <a:endParaRPr lang="ru-R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3CB54A-BD8A-4185-BEDA-67C2142786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357601"/>
            <a:ext cx="807945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+mn-lt"/>
            </a:endParaRP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ru-RU" altLang="ru-RU" sz="2400" dirty="0">
                <a:solidFill>
                  <a:srgbClr val="1F2328"/>
                </a:solidFill>
                <a:latin typeface="+mn-lt"/>
              </a:rPr>
              <a:t>Посмотрим текущий каталог:</a:t>
            </a:r>
            <a:endParaRPr lang="en-US" altLang="ru-RU" sz="2400" dirty="0">
              <a:solidFill>
                <a:srgbClr val="1F2328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en-US" altLang="ru-RU" sz="2400" dirty="0">
                <a:solidFill>
                  <a:srgbClr val="1F2328"/>
                </a:solidFill>
                <a:latin typeface="+mn-lt"/>
              </a:rPr>
              <a:t>&gt;SHOW </a:t>
            </a:r>
            <a:r>
              <a:rPr lang="en-US" altLang="ru-RU" sz="2400" dirty="0" err="1">
                <a:solidFill>
                  <a:srgbClr val="1F2328"/>
                </a:solidFill>
                <a:latin typeface="+mn-lt"/>
              </a:rPr>
              <a:t>data_directory</a:t>
            </a:r>
            <a:r>
              <a:rPr lang="en-US" altLang="ru-RU" sz="2400" dirty="0">
                <a:solidFill>
                  <a:srgbClr val="1F2328"/>
                </a:solidFill>
                <a:latin typeface="+mn-lt"/>
              </a:rPr>
              <a:t>;</a:t>
            </a: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endParaRPr lang="ru-RU" altLang="ru-RU" sz="2400" dirty="0">
              <a:solidFill>
                <a:srgbClr val="1F2328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lang="ru-RU" altLang="ru-RU" sz="2400" dirty="0">
                <a:solidFill>
                  <a:srgbClr val="1F2328"/>
                </a:solidFill>
                <a:latin typeface="+mn-lt"/>
              </a:rPr>
              <a:t>По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умолчанию стоит каталог 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var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lib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postgresql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/15/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main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 </a:t>
            </a:r>
            <a:endParaRPr kumimoji="0" lang="en-US" altLang="ru-RU" sz="2400" b="0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+mn-lt"/>
            </a:endParaRPr>
          </a:p>
          <a:p>
            <a:pPr marL="0" lvl="0" indent="0">
              <a:lnSpc>
                <a:spcPct val="100000"/>
              </a:lnSpc>
              <a:buClrTx/>
              <a:buSzTx/>
              <a:buNone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нужно остановить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PostgreSQL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sudo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systemctl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stop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postgresql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dirty="0">
              <a:solidFill>
                <a:srgbClr val="1F2328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dirty="0">
                <a:solidFill>
                  <a:srgbClr val="1F2328"/>
                </a:solidFill>
                <a:latin typeface="+mn-lt"/>
              </a:rPr>
              <a:t>Копируем в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 каталог с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xfs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 системой: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sudo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rsync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-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av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var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lib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postgresql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xfs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Копируем в каталог с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zfs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+mn-lt"/>
              </a:rPr>
              <a:t> системой: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&gt;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sudo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rsync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-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av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var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lib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postgresql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/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zfs</a:t>
            </a:r>
            <a:r>
              <a:rPr kumimoji="0" lang="en-US" altLang="ru-RU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 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3711833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798</Words>
  <Application>Microsoft Office PowerPoint</Application>
  <PresentationFormat>Широкоэкранный</PresentationFormat>
  <Paragraphs>134</Paragraphs>
  <Slides>24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Roboto</vt:lpstr>
      <vt:lpstr>Arial</vt:lpstr>
      <vt:lpstr>Calibri</vt:lpstr>
      <vt:lpstr>Times New Roman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User</cp:lastModifiedBy>
  <cp:revision>12</cp:revision>
  <dcterms:modified xsi:type="dcterms:W3CDTF">2023-08-24T11:58:47Z</dcterms:modified>
</cp:coreProperties>
</file>